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D6C7-0A11-4713-A471-4D362F8C76A6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94A72-C90B-4152-9C44-75046701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0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27B67E9-B9E6-47BF-8603-CF21137E9698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2085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ED1F54-7A25-4FBC-9A81-776BE04CC665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354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620D01-3004-47CE-A07E-34FDF2E16974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517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8320" y="3463020"/>
            <a:ext cx="5514509" cy="752539"/>
          </a:xfrm>
        </p:spPr>
        <p:txBody>
          <a:bodyPr/>
          <a:lstStyle>
            <a:lvl1pPr marL="0" marR="0" indent="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8320" y="4583175"/>
            <a:ext cx="5514509" cy="1131641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02400" y="6028267"/>
            <a:ext cx="4193157" cy="508528"/>
          </a:xfrm>
        </p:spPr>
        <p:txBody>
          <a:bodyPr anchor="b">
            <a:normAutofit/>
          </a:bodyPr>
          <a:lstStyle>
            <a:lvl1pPr>
              <a:buNone/>
              <a:defRPr sz="1000" baseline="0"/>
            </a:lvl1pPr>
          </a:lstStyle>
          <a:p>
            <a:pPr lvl="0"/>
            <a:r>
              <a:rPr lang="ru-RU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4969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23" y="1806448"/>
            <a:ext cx="8529889" cy="4394179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30731" y="345190"/>
            <a:ext cx="8543382" cy="102323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696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30731" y="345190"/>
            <a:ext cx="8543382" cy="102323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8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 noGrp="1"/>
          </p:cNvSpPr>
          <p:nvPr>
            <p:ph type="ctrTitle"/>
          </p:nvPr>
        </p:nvSpPr>
        <p:spPr>
          <a:xfrm>
            <a:off x="-396875" y="1125538"/>
            <a:ext cx="9864725" cy="2262187"/>
          </a:xfrm>
        </p:spPr>
        <p:txBody>
          <a:bodyPr/>
          <a:lstStyle/>
          <a:p>
            <a:pPr algn="ctr"/>
            <a:r>
              <a:rPr lang="ru-RU" altLang="ru-RU" sz="4400" smtClean="0">
                <a:ea typeface="ＭＳ Ｐゴシック" panose="020B0600070205080204" pitchFamily="34" charset="-128"/>
              </a:rPr>
              <a:t>	Организация и планирование строительства</a:t>
            </a:r>
            <a:br>
              <a:rPr lang="ru-RU" altLang="ru-RU" sz="4400" smtClean="0">
                <a:ea typeface="ＭＳ Ｐゴシック" panose="020B0600070205080204" pitchFamily="34" charset="-128"/>
              </a:rPr>
            </a:br>
            <a:r>
              <a:rPr lang="ru-RU" altLang="ru-RU" sz="4400" smtClean="0">
                <a:ea typeface="ＭＳ Ｐゴシック" panose="020B0600070205080204" pitchFamily="34" charset="-128"/>
              </a:rPr>
              <a:t> транспортных сооружений</a:t>
            </a:r>
          </a:p>
        </p:txBody>
      </p:sp>
    </p:spTree>
    <p:extLst>
      <p:ext uri="{BB962C8B-B14F-4D97-AF65-F5344CB8AC3E}">
        <p14:creationId xmlns:p14="http://schemas.microsoft.com/office/powerpoint/2010/main" val="38873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23850" y="1125538"/>
            <a:ext cx="8280400" cy="316706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800" smtClean="0">
                <a:ea typeface="ＭＳ Ｐゴシック" panose="020B0600070205080204" pitchFamily="34" charset="-128"/>
              </a:rPr>
              <a:t>ОиПСТР</a:t>
            </a:r>
            <a:r>
              <a:rPr lang="ru-RU" altLang="ru-RU" sz="6000" smtClean="0">
                <a:ea typeface="ＭＳ Ｐゴシック" panose="020B0600070205080204" pitchFamily="34" charset="-128"/>
              </a:rPr>
              <a:t> </a:t>
            </a:r>
            <a:r>
              <a:rPr lang="ru-RU" altLang="ru-RU" sz="4000" smtClean="0">
                <a:ea typeface="ＭＳ Ｐゴシック" panose="020B0600070205080204" pitchFamily="34" charset="-128"/>
              </a:rPr>
              <a:t> </a:t>
            </a:r>
            <a:r>
              <a:rPr lang="ru-RU" altLang="ru-RU" sz="4400" smtClean="0">
                <a:ea typeface="ＭＳ Ｐゴシック" panose="020B0600070205080204" pitchFamily="34" charset="-128"/>
              </a:rPr>
              <a:t>Тема 6 Лекция 10 </a:t>
            </a:r>
            <a:br>
              <a:rPr lang="ru-RU" altLang="ru-RU" sz="4400" smtClean="0">
                <a:ea typeface="ＭＳ Ｐゴシック" panose="020B0600070205080204" pitchFamily="34" charset="-128"/>
              </a:rPr>
            </a:br>
            <a:r>
              <a:rPr lang="ru-RU" altLang="ru-RU" sz="4400" smtClean="0">
                <a:ea typeface="ＭＳ Ｐゴシック" panose="020B0600070205080204" pitchFamily="34" charset="-128"/>
              </a:rPr>
              <a:t> </a:t>
            </a:r>
            <a:r>
              <a:rPr lang="kk-KZ" altLang="ru-RU" sz="4400" smtClean="0">
                <a:ea typeface="ＭＳ Ｐゴシック" panose="020B0600070205080204" pitchFamily="34" charset="-128"/>
              </a:rPr>
              <a:t>Организация сооружения земляного полотна в сложных природных условиях.</a:t>
            </a:r>
            <a:endParaRPr lang="ru-RU" altLang="ru-RU" sz="660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619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C:\Users\ucpk_MihalevVA\Desktop\isskus-2-1-1024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4" descr="cover_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18"/>
          <a:stretch>
            <a:fillRect/>
          </a:stretch>
        </p:blipFill>
        <p:spPr bwMode="auto">
          <a:xfrm>
            <a:off x="0" y="3403600"/>
            <a:ext cx="9144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itle 5"/>
          <p:cNvSpPr>
            <a:spLocks noGrp="1"/>
          </p:cNvSpPr>
          <p:nvPr>
            <p:ph type="ctrTitle"/>
          </p:nvPr>
        </p:nvSpPr>
        <p:spPr>
          <a:xfrm>
            <a:off x="901700" y="3678238"/>
            <a:ext cx="5514975" cy="552450"/>
          </a:xfrm>
        </p:spPr>
        <p:txBody>
          <a:bodyPr>
            <a:normAutofit fontScale="90000"/>
          </a:bodyPr>
          <a:lstStyle/>
          <a:p>
            <a:r>
              <a:rPr lang="ru-RU" altLang="ru-RU" smtClean="0">
                <a:ea typeface="ＭＳ Ｐゴシック" panose="020B0600070205080204" pitchFamily="34" charset="-128"/>
              </a:rPr>
              <a:t>Устройство железнодорожного пути</a:t>
            </a:r>
            <a:endParaRPr lang="en-US" altLang="ru-RU" smtClean="0">
              <a:ea typeface="ＭＳ Ｐゴシック" panose="020B0600070205080204" pitchFamily="34" charset="-128"/>
            </a:endParaRPr>
          </a:p>
        </p:txBody>
      </p:sp>
      <p:sp>
        <p:nvSpPr>
          <p:cNvPr id="10245" name="Subtitle 6"/>
          <p:cNvSpPr>
            <a:spLocks noGrp="1"/>
          </p:cNvSpPr>
          <p:nvPr>
            <p:ph type="subTitle" idx="1"/>
          </p:nvPr>
        </p:nvSpPr>
        <p:spPr>
          <a:xfrm>
            <a:off x="1174750" y="4879975"/>
            <a:ext cx="6794500" cy="636588"/>
          </a:xfrm>
        </p:spPr>
        <p:txBody>
          <a:bodyPr/>
          <a:lstStyle/>
          <a:p>
            <a:pPr algn="ctr" eaLnBrk="1" hangingPunct="1"/>
            <a:r>
              <a:rPr lang="ru-RU" altLang="ru-RU" sz="2400" b="1" smtClean="0">
                <a:ea typeface="ＭＳ Ｐゴシック" panose="020B0600070205080204" pitchFamily="34" charset="-128"/>
              </a:rPr>
              <a:t>Земляное полотно</a:t>
            </a:r>
            <a:endParaRPr lang="en-US" altLang="ru-RU" sz="2400" b="1" smtClean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ru-RU" smtClean="0">
              <a:ea typeface="ＭＳ Ｐゴシック" panose="020B0600070205080204" pitchFamily="34" charset="-128"/>
            </a:endParaRPr>
          </a:p>
        </p:txBody>
      </p:sp>
      <p:sp>
        <p:nvSpPr>
          <p:cNvPr id="10246" name="Текст 1"/>
          <p:cNvSpPr>
            <a:spLocks noGrp="1"/>
          </p:cNvSpPr>
          <p:nvPr>
            <p:ph type="body" sz="quarter" idx="11"/>
          </p:nvPr>
        </p:nvSpPr>
        <p:spPr>
          <a:xfrm>
            <a:off x="901700" y="6027738"/>
            <a:ext cx="4194175" cy="509587"/>
          </a:xfrm>
        </p:spPr>
        <p:txBody>
          <a:bodyPr/>
          <a:lstStyle/>
          <a:p>
            <a:endParaRPr lang="ru-RU" altLang="ru-RU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62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Цель урока</a:t>
            </a:r>
            <a:endParaRPr lang="en-US" altLang="ru-RU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1267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56753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  <p:sp>
        <p:nvSpPr>
          <p:cNvPr id="4100" name="Прямоугольник 1"/>
          <p:cNvSpPr>
            <a:spLocks noChangeArrowheads="1"/>
          </p:cNvSpPr>
          <p:nvPr/>
        </p:nvSpPr>
        <p:spPr bwMode="auto">
          <a:xfrm>
            <a:off x="230188" y="2206625"/>
            <a:ext cx="46005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341313" algn="just" eaLnBrk="1" hangingPunct="1">
              <a:lnSpc>
                <a:spcPts val="2500"/>
              </a:lnSpc>
              <a:defRPr/>
            </a:pPr>
            <a:r>
              <a:rPr lang="ru-RU" altLang="ru-RU" dirty="0">
                <a:latin typeface="+mj-lt"/>
              </a:rPr>
              <a:t>- </a:t>
            </a:r>
            <a:r>
              <a:rPr lang="ru-RU" altLang="ru-RU" dirty="0">
                <a:latin typeface="Calibri" pitchFamily="34" charset="0"/>
                <a:cs typeface="Calibri" pitchFamily="34" charset="0"/>
              </a:rPr>
              <a:t>Определять виды земляного полотна</a:t>
            </a:r>
          </a:p>
          <a:p>
            <a:pPr indent="-341313" algn="just" eaLnBrk="1" hangingPunct="1">
              <a:lnSpc>
                <a:spcPts val="2500"/>
              </a:lnSpc>
              <a:defRPr/>
            </a:pPr>
            <a:endParaRPr lang="ru-RU" altLang="ru-RU" dirty="0">
              <a:latin typeface="Calibri" pitchFamily="34" charset="0"/>
              <a:cs typeface="Calibri" pitchFamily="34" charset="0"/>
            </a:endParaRPr>
          </a:p>
          <a:p>
            <a:pPr indent="-341313" algn="just" eaLnBrk="1" hangingPunct="1">
              <a:lnSpc>
                <a:spcPts val="2500"/>
              </a:lnSpc>
              <a:defRPr/>
            </a:pPr>
            <a:r>
              <a:rPr lang="ru-RU" altLang="ru-RU" dirty="0">
                <a:latin typeface="Calibri" pitchFamily="34" charset="0"/>
                <a:cs typeface="Calibri" pitchFamily="34" charset="0"/>
              </a:rPr>
              <a:t>- Определять из каких грунтов сооружается земляное полотно</a:t>
            </a:r>
          </a:p>
          <a:p>
            <a:pPr indent="-341313" algn="just" eaLnBrk="1" hangingPunct="1">
              <a:lnSpc>
                <a:spcPts val="2500"/>
              </a:lnSpc>
              <a:defRPr/>
            </a:pPr>
            <a:endParaRPr lang="ru-RU" altLang="ru-RU" dirty="0">
              <a:latin typeface="Calibri" pitchFamily="34" charset="0"/>
              <a:cs typeface="Calibri" pitchFamily="34" charset="0"/>
            </a:endParaRPr>
          </a:p>
          <a:p>
            <a:pPr indent="-341313" algn="just" eaLnBrk="1" hangingPunct="1">
              <a:lnSpc>
                <a:spcPts val="2500"/>
              </a:lnSpc>
              <a:defRPr/>
            </a:pPr>
            <a:r>
              <a:rPr lang="ru-RU" altLang="ru-RU" dirty="0">
                <a:latin typeface="Calibri" pitchFamily="34" charset="0"/>
                <a:cs typeface="Calibri" pitchFamily="34" charset="0"/>
              </a:rPr>
              <a:t>- Определять основные элементы и размеры земляного полотна</a:t>
            </a:r>
          </a:p>
          <a:p>
            <a:pPr indent="-341313" algn="just" eaLnBrk="1" hangingPunct="1">
              <a:lnSpc>
                <a:spcPts val="2500"/>
              </a:lnSpc>
              <a:defRPr/>
            </a:pPr>
            <a:endParaRPr lang="ru-RU" altLang="ru-RU" dirty="0">
              <a:latin typeface="Arial" charset="0"/>
            </a:endParaRPr>
          </a:p>
        </p:txBody>
      </p:sp>
      <p:pic>
        <p:nvPicPr>
          <p:cNvPr id="11269" name="Picture 6" descr="C:\Users\ucpk_MihalevVA\Desktop\5bd8053afcc92e0920638538817b45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563" y="3121025"/>
            <a:ext cx="3986212" cy="329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8763" y="1560513"/>
            <a:ext cx="4572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dirty="0">
                <a:latin typeface="Calibri" pitchFamily="34" charset="0"/>
                <a:cs typeface="Calibri" pitchFamily="34" charset="0"/>
              </a:rPr>
              <a:t>Обучающиеся должны уметь:</a:t>
            </a:r>
          </a:p>
          <a:p>
            <a:pPr algn="just">
              <a:defRPr/>
            </a:pP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869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Из чего состоит железнодорожный путь </a:t>
            </a:r>
            <a:endParaRPr lang="en-US" altLang="ru-RU" smtClean="0">
              <a:ea typeface="ＭＳ Ｐゴシック" panose="020B0600070205080204" pitchFamily="34" charset="-128"/>
            </a:endParaRPr>
          </a:p>
        </p:txBody>
      </p:sp>
      <p:sp>
        <p:nvSpPr>
          <p:cNvPr id="12291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56753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  <p:sp>
        <p:nvSpPr>
          <p:cNvPr id="12292" name="Rectangle 11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343025" y="2176463"/>
            <a:ext cx="2541588" cy="4270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400" dirty="0"/>
              <a:t>Верхнее строение пути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063875" y="1555750"/>
            <a:ext cx="3292475" cy="4222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/>
              <a:t>Железнодорожный путь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026150" y="2176463"/>
            <a:ext cx="2393950" cy="4270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400" dirty="0"/>
              <a:t>Нижнее строение пути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84150" y="2743200"/>
            <a:ext cx="1076325" cy="1003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spc="-40" dirty="0"/>
              <a:t>Линейные </a:t>
            </a:r>
            <a:r>
              <a:rPr lang="ru-RU" sz="1200" dirty="0"/>
              <a:t>конструкции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43025" y="2743200"/>
            <a:ext cx="1271588" cy="1003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spc="-40" dirty="0"/>
              <a:t>Стрелочные </a:t>
            </a:r>
            <a:r>
              <a:rPr lang="ru-RU" sz="1200" dirty="0"/>
              <a:t>переводы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614613" y="2743200"/>
            <a:ext cx="1063625" cy="1003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Глухие пересечения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836988" y="2743200"/>
            <a:ext cx="1162050" cy="1003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Уравнительные приборы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9713" y="3930650"/>
            <a:ext cx="4759325" cy="2889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Рельсы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39713" y="4333875"/>
            <a:ext cx="4759325" cy="2587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Скрепления (промежуточные, стыковые)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0188" y="4821238"/>
            <a:ext cx="4768850" cy="2968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 err="1"/>
              <a:t>Противоугоны</a:t>
            </a:r>
            <a:endParaRPr lang="ru-RU" sz="12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30188" y="5218113"/>
            <a:ext cx="4768850" cy="2476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 err="1"/>
              <a:t>Подрельсовое</a:t>
            </a:r>
            <a:r>
              <a:rPr lang="ru-RU" sz="1200" dirty="0"/>
              <a:t> основание (шпалы, брусья, блоки)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9713" y="5670550"/>
            <a:ext cx="4759325" cy="2873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Балластный слой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39713" y="6102350"/>
            <a:ext cx="4759325" cy="3143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 err="1"/>
              <a:t>Песчанная</a:t>
            </a:r>
            <a:r>
              <a:rPr lang="ru-RU" sz="1200" dirty="0"/>
              <a:t> подушка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681663" y="2743200"/>
            <a:ext cx="1041400" cy="1003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Земляное полотно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865938" y="2743200"/>
            <a:ext cx="1012825" cy="1003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Мосты, эстакады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8053388" y="2743200"/>
            <a:ext cx="941387" cy="10033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Тоннели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5681663" y="3930650"/>
            <a:ext cx="3092450" cy="2889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Насыпи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681663" y="4592638"/>
            <a:ext cx="3092450" cy="2571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/>
              <a:t>Выемки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681663" y="5118100"/>
            <a:ext cx="3092450" cy="2984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 err="1"/>
              <a:t>Полунасыпи</a:t>
            </a:r>
            <a:endParaRPr lang="ru-RU" sz="1200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5681663" y="5670550"/>
            <a:ext cx="3092450" cy="2476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 err="1"/>
              <a:t>Полувыемки</a:t>
            </a:r>
            <a:endParaRPr lang="ru-RU" sz="12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681663" y="6102350"/>
            <a:ext cx="3092450" cy="2889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 err="1"/>
              <a:t>Полунасыпи-полувыемки</a:t>
            </a:r>
            <a:endParaRPr lang="ru-RU" sz="1200" dirty="0"/>
          </a:p>
        </p:txBody>
      </p:sp>
      <p:cxnSp>
        <p:nvCxnSpPr>
          <p:cNvPr id="56" name="Прямая соединительная линия 55"/>
          <p:cNvCxnSpPr>
            <a:stCxn id="45" idx="1"/>
          </p:cNvCxnSpPr>
          <p:nvPr/>
        </p:nvCxnSpPr>
        <p:spPr>
          <a:xfrm flipH="1">
            <a:off x="5456238" y="3244850"/>
            <a:ext cx="2254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5456238" y="3244850"/>
            <a:ext cx="0" cy="30162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endCxn id="48" idx="1"/>
          </p:cNvCxnSpPr>
          <p:nvPr/>
        </p:nvCxnSpPr>
        <p:spPr>
          <a:xfrm>
            <a:off x="5456238" y="4075113"/>
            <a:ext cx="225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endCxn id="49" idx="1"/>
          </p:cNvCxnSpPr>
          <p:nvPr/>
        </p:nvCxnSpPr>
        <p:spPr>
          <a:xfrm>
            <a:off x="5456238" y="4721225"/>
            <a:ext cx="225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endCxn id="50" idx="1"/>
          </p:cNvCxnSpPr>
          <p:nvPr/>
        </p:nvCxnSpPr>
        <p:spPr>
          <a:xfrm>
            <a:off x="5456238" y="5267325"/>
            <a:ext cx="225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endCxn id="51" idx="1"/>
          </p:cNvCxnSpPr>
          <p:nvPr/>
        </p:nvCxnSpPr>
        <p:spPr>
          <a:xfrm>
            <a:off x="5456238" y="5794375"/>
            <a:ext cx="225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endCxn id="52" idx="1"/>
          </p:cNvCxnSpPr>
          <p:nvPr/>
        </p:nvCxnSpPr>
        <p:spPr>
          <a:xfrm>
            <a:off x="5456238" y="6246813"/>
            <a:ext cx="2254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stCxn id="33" idx="2"/>
          </p:cNvCxnSpPr>
          <p:nvPr/>
        </p:nvCxnSpPr>
        <p:spPr>
          <a:xfrm flipH="1">
            <a:off x="6026150" y="2603500"/>
            <a:ext cx="1196975" cy="139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stCxn id="33" idx="2"/>
          </p:cNvCxnSpPr>
          <p:nvPr/>
        </p:nvCxnSpPr>
        <p:spPr>
          <a:xfrm>
            <a:off x="7223125" y="2603500"/>
            <a:ext cx="1414463" cy="139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>
            <a:stCxn id="33" idx="2"/>
          </p:cNvCxnSpPr>
          <p:nvPr/>
        </p:nvCxnSpPr>
        <p:spPr>
          <a:xfrm>
            <a:off x="7223125" y="2603500"/>
            <a:ext cx="0" cy="139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stCxn id="30" idx="2"/>
          </p:cNvCxnSpPr>
          <p:nvPr/>
        </p:nvCxnSpPr>
        <p:spPr>
          <a:xfrm flipH="1">
            <a:off x="625475" y="2603500"/>
            <a:ext cx="1989138" cy="139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30" idx="2"/>
            <a:endCxn id="35" idx="0"/>
          </p:cNvCxnSpPr>
          <p:nvPr/>
        </p:nvCxnSpPr>
        <p:spPr>
          <a:xfrm flipH="1">
            <a:off x="1978025" y="2603500"/>
            <a:ext cx="636588" cy="139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>
            <a:stCxn id="30" idx="2"/>
            <a:endCxn id="37" idx="0"/>
          </p:cNvCxnSpPr>
          <p:nvPr/>
        </p:nvCxnSpPr>
        <p:spPr>
          <a:xfrm>
            <a:off x="2614613" y="2603500"/>
            <a:ext cx="1803400" cy="139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>
            <a:stCxn id="30" idx="2"/>
            <a:endCxn id="36" idx="0"/>
          </p:cNvCxnSpPr>
          <p:nvPr/>
        </p:nvCxnSpPr>
        <p:spPr>
          <a:xfrm>
            <a:off x="2614613" y="2603500"/>
            <a:ext cx="531812" cy="139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>
            <a:stCxn id="31" idx="2"/>
            <a:endCxn id="30" idx="0"/>
          </p:cNvCxnSpPr>
          <p:nvPr/>
        </p:nvCxnSpPr>
        <p:spPr>
          <a:xfrm flipH="1">
            <a:off x="2614613" y="1978025"/>
            <a:ext cx="2095500" cy="198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endCxn id="33" idx="0"/>
          </p:cNvCxnSpPr>
          <p:nvPr/>
        </p:nvCxnSpPr>
        <p:spPr>
          <a:xfrm>
            <a:off x="4560888" y="1978025"/>
            <a:ext cx="2662237" cy="198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>
            <a:stCxn id="34" idx="2"/>
          </p:cNvCxnSpPr>
          <p:nvPr/>
        </p:nvCxnSpPr>
        <p:spPr>
          <a:xfrm>
            <a:off x="722313" y="3746500"/>
            <a:ext cx="23812" cy="184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>
            <a:stCxn id="35" idx="2"/>
          </p:cNvCxnSpPr>
          <p:nvPr/>
        </p:nvCxnSpPr>
        <p:spPr>
          <a:xfrm flipH="1">
            <a:off x="1963738" y="3746500"/>
            <a:ext cx="14287" cy="184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>
            <a:stCxn id="36" idx="2"/>
          </p:cNvCxnSpPr>
          <p:nvPr/>
        </p:nvCxnSpPr>
        <p:spPr>
          <a:xfrm>
            <a:off x="3146425" y="3746500"/>
            <a:ext cx="0" cy="184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>
            <a:stCxn id="37" idx="2"/>
          </p:cNvCxnSpPr>
          <p:nvPr/>
        </p:nvCxnSpPr>
        <p:spPr>
          <a:xfrm>
            <a:off x="4418013" y="3746500"/>
            <a:ext cx="0" cy="184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>
            <a:off x="746125" y="4219575"/>
            <a:ext cx="0" cy="114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>
            <a:off x="1963738" y="4219575"/>
            <a:ext cx="0" cy="114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/>
          <p:nvPr/>
        </p:nvCxnSpPr>
        <p:spPr>
          <a:xfrm>
            <a:off x="3146425" y="4219575"/>
            <a:ext cx="0" cy="114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4418013" y="4219575"/>
            <a:ext cx="0" cy="114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>
            <a:off x="746125" y="4592638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>
            <a:off x="1963738" y="4592638"/>
            <a:ext cx="0" cy="257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>
            <a:off x="3146425" y="4592638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/>
          <p:nvPr/>
        </p:nvCxnSpPr>
        <p:spPr>
          <a:xfrm>
            <a:off x="746125" y="5118100"/>
            <a:ext cx="0" cy="100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>
            <a:off x="1963738" y="5118100"/>
            <a:ext cx="0" cy="100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>
            <a:off x="3146425" y="5118100"/>
            <a:ext cx="0" cy="100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/>
          <p:cNvCxnSpPr/>
          <p:nvPr/>
        </p:nvCxnSpPr>
        <p:spPr>
          <a:xfrm>
            <a:off x="4418013" y="5118100"/>
            <a:ext cx="0" cy="100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/>
          <p:nvPr/>
        </p:nvCxnSpPr>
        <p:spPr>
          <a:xfrm>
            <a:off x="746125" y="5465763"/>
            <a:ext cx="0" cy="2047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 стрелкой 128"/>
          <p:cNvCxnSpPr/>
          <p:nvPr/>
        </p:nvCxnSpPr>
        <p:spPr>
          <a:xfrm>
            <a:off x="1963738" y="5465763"/>
            <a:ext cx="0" cy="2047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/>
          <p:nvPr/>
        </p:nvCxnSpPr>
        <p:spPr>
          <a:xfrm>
            <a:off x="3146425" y="5465763"/>
            <a:ext cx="0" cy="2047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/>
          <p:cNvCxnSpPr/>
          <p:nvPr/>
        </p:nvCxnSpPr>
        <p:spPr>
          <a:xfrm>
            <a:off x="4418013" y="5465763"/>
            <a:ext cx="0" cy="2047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/>
          <p:cNvCxnSpPr/>
          <p:nvPr/>
        </p:nvCxnSpPr>
        <p:spPr>
          <a:xfrm>
            <a:off x="746125" y="5957888"/>
            <a:ext cx="0" cy="144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 стрелкой 137"/>
          <p:cNvCxnSpPr/>
          <p:nvPr/>
        </p:nvCxnSpPr>
        <p:spPr>
          <a:xfrm>
            <a:off x="1963738" y="5957888"/>
            <a:ext cx="0" cy="144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/>
          <p:nvPr/>
        </p:nvCxnSpPr>
        <p:spPr>
          <a:xfrm>
            <a:off x="3146425" y="5918200"/>
            <a:ext cx="0" cy="184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/>
          <p:nvPr/>
        </p:nvCxnSpPr>
        <p:spPr>
          <a:xfrm>
            <a:off x="4418013" y="5957888"/>
            <a:ext cx="0" cy="144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82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2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Назначение и требования к земляному полотну</a:t>
            </a:r>
            <a:endParaRPr lang="en-US" altLang="ru-RU" smtClean="0">
              <a:ea typeface="ＭＳ Ｐゴシック" panose="020B0600070205080204" pitchFamily="34" charset="-128"/>
            </a:endParaRPr>
          </a:p>
        </p:txBody>
      </p:sp>
      <p:sp>
        <p:nvSpPr>
          <p:cNvPr id="13315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56753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  <p:sp>
        <p:nvSpPr>
          <p:cNvPr id="13316" name="Rectangle 9"/>
          <p:cNvSpPr>
            <a:spLocks noChangeArrowheads="1"/>
          </p:cNvSpPr>
          <p:nvPr/>
        </p:nvSpPr>
        <p:spPr bwMode="auto">
          <a:xfrm>
            <a:off x="230188" y="1779588"/>
            <a:ext cx="84582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58775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i="1" u="sng">
                <a:latin typeface="Calibri" panose="020F0502020204030204" pitchFamily="34" charset="0"/>
                <a:cs typeface="Times New Roman" panose="02020603050405020304" pitchFamily="18" charset="0"/>
              </a:rPr>
              <a:t>Земляное полотно </a:t>
            </a: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представляет собой грунтовое сооружение, полученное срезкой части земной поверхности в повышенных и досыпкой в пониженных местах до проектного уровня и предназначено для прокладки железнодорожного пути в заданном проектном положении и для восприятия силовых нагрузок от подвижного состава.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265113" y="2809875"/>
            <a:ext cx="84232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68288"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К земляному полотну предъявляются следующие основные требования: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    -  постоянная надежная его устойчивость в плане и профиле;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    - прочность в любых погодных условиях при установленной нагрузке от подвижного состава;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    -  долговечность.</a:t>
            </a:r>
          </a:p>
        </p:txBody>
      </p:sp>
      <p:sp>
        <p:nvSpPr>
          <p:cNvPr id="13318" name="Прямоугольник 11"/>
          <p:cNvSpPr>
            <a:spLocks noChangeArrowheads="1"/>
          </p:cNvSpPr>
          <p:nvPr/>
        </p:nvSpPr>
        <p:spPr bwMode="auto">
          <a:xfrm>
            <a:off x="265113" y="4022725"/>
            <a:ext cx="8423275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8775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Calibri" panose="020F0502020204030204" pitchFamily="34" charset="0"/>
              </a:rPr>
              <a:t>Земляное </a:t>
            </a: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полотно и его сооружения должны обеспечивать безопасность движения поездов с заданными нагрузками, скоростями движения при установленной грузонапряженности. ЗП, его отдельные элементы и сооружения должны отвечать требованиям прочности, устойчивости на весь период службы при соблюдении периодичности ремонта. </a:t>
            </a:r>
          </a:p>
        </p:txBody>
      </p:sp>
    </p:spTree>
    <p:extLst>
      <p:ext uri="{BB962C8B-B14F-4D97-AF65-F5344CB8AC3E}">
        <p14:creationId xmlns:p14="http://schemas.microsoft.com/office/powerpoint/2010/main" val="137877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Виды грунтов и их свойства</a:t>
            </a:r>
            <a:endParaRPr lang="en-US" altLang="ru-RU" smtClean="0">
              <a:ea typeface="ＭＳ Ｐゴシック" panose="020B0600070205080204" pitchFamily="34" charset="-128"/>
            </a:endParaRPr>
          </a:p>
        </p:txBody>
      </p:sp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56753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230188" y="1487488"/>
            <a:ext cx="842327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58775"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Грунты, используемые в качестве оснований сооружений или материала для земляных сооружений, подразделяются на следующие основные группы: 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         скальные и полускальные,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         крупнообломочные,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         песчаные,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         глинистые (супеси и суглинки). </a:t>
            </a:r>
          </a:p>
        </p:txBody>
      </p:sp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230188" y="2987675"/>
            <a:ext cx="7888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58775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Существует много грунтов особой разновидности, которые не применяются для сооружения земляного полотна: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42" name="Rectangle 9"/>
          <p:cNvSpPr>
            <a:spLocks noChangeArrowheads="1"/>
          </p:cNvSpPr>
          <p:nvPr/>
        </p:nvSpPr>
        <p:spPr bwMode="auto">
          <a:xfrm>
            <a:off x="654050" y="3517900"/>
            <a:ext cx="81200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58775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Илы 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Лессы и лессовидные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Мергели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Сланцевые 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Торф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Черноземы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Засоленные грунты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Тальковые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43" name="Прямоугольник 9"/>
          <p:cNvSpPr>
            <a:spLocks noChangeArrowheads="1"/>
          </p:cNvSpPr>
          <p:nvPr/>
        </p:nvSpPr>
        <p:spPr bwMode="auto">
          <a:xfrm>
            <a:off x="230188" y="5535613"/>
            <a:ext cx="84232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7675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Calibri" panose="020F0502020204030204" pitchFamily="34" charset="0"/>
              </a:rPr>
              <a:t>Грунты для сооружений земляного полотна, которые пропускают через себя воду, </a:t>
            </a:r>
            <a:br>
              <a:rPr lang="ru-RU" altLang="ru-RU">
                <a:latin typeface="Calibri" panose="020F0502020204030204" pitchFamily="34" charset="0"/>
              </a:rPr>
            </a:br>
            <a:r>
              <a:rPr lang="ru-RU" altLang="ru-RU">
                <a:latin typeface="Calibri" panose="020F0502020204030204" pitchFamily="34" charset="0"/>
              </a:rPr>
              <a:t>не разрушаясь и не теряя своей прочности при этом, называют дренирующими, а грунты, </a:t>
            </a:r>
            <a:br>
              <a:rPr lang="ru-RU" altLang="ru-RU">
                <a:latin typeface="Calibri" panose="020F0502020204030204" pitchFamily="34" charset="0"/>
              </a:rPr>
            </a:br>
            <a:r>
              <a:rPr lang="ru-RU" altLang="ru-RU">
                <a:latin typeface="Calibri" panose="020F0502020204030204" pitchFamily="34" charset="0"/>
              </a:rPr>
              <a:t>не пропускающие или поглощающие воду, - недренирующими</a:t>
            </a:r>
          </a:p>
        </p:txBody>
      </p:sp>
    </p:spTree>
    <p:extLst>
      <p:ext uri="{BB962C8B-B14F-4D97-AF65-F5344CB8AC3E}">
        <p14:creationId xmlns:p14="http://schemas.microsoft.com/office/powerpoint/2010/main" val="246896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Виды земляного полотна</a:t>
            </a:r>
            <a:endParaRPr lang="en-US" altLang="ru-RU" smtClean="0">
              <a:ea typeface="ＭＳ Ｐゴシック" panose="020B0600070205080204" pitchFamily="34" charset="-128"/>
            </a:endParaRPr>
          </a:p>
        </p:txBody>
      </p:sp>
      <p:sp>
        <p:nvSpPr>
          <p:cNvPr id="15363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25511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  <p:sp>
        <p:nvSpPr>
          <p:cNvPr id="15364" name="Прямоугольник 17"/>
          <p:cNvSpPr>
            <a:spLocks noChangeArrowheads="1"/>
          </p:cNvSpPr>
          <p:nvPr/>
        </p:nvSpPr>
        <p:spPr bwMode="auto">
          <a:xfrm>
            <a:off x="230188" y="1600200"/>
            <a:ext cx="86645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8288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В зависимости от того, насыпали или срезали грунт при устройстве земляного полотна, на его протяжении образуются </a:t>
            </a:r>
            <a:r>
              <a:rPr lang="ru-RU" altLang="ru-RU" b="1">
                <a:latin typeface="Calibri" panose="020F0502020204030204" pitchFamily="34" charset="0"/>
                <a:cs typeface="Calibri" panose="020F0502020204030204" pitchFamily="34" charset="0"/>
              </a:rPr>
              <a:t>насыпи</a:t>
            </a: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altLang="ru-RU" i="1" u="sng">
                <a:latin typeface="Calibri" panose="020F0502020204030204" pitchFamily="34" charset="0"/>
                <a:cs typeface="Calibri" panose="020F0502020204030204" pitchFamily="34" charset="0"/>
              </a:rPr>
              <a:t>насыпь</a:t>
            </a:r>
            <a:r>
              <a:rPr lang="ru-RU" altLang="ru-RU" i="1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сооружение из насыпного грунта,  основная площадка насыпи расположена выше поверхности земли и имеет два откоса)</a:t>
            </a:r>
          </a:p>
        </p:txBody>
      </p:sp>
      <p:pic>
        <p:nvPicPr>
          <p:cNvPr id="15365" name="Рисунок 19" descr="3,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2822575"/>
            <a:ext cx="4860925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18"/>
          <p:cNvSpPr>
            <a:spLocks noChangeArrowheads="1"/>
          </p:cNvSpPr>
          <p:nvPr/>
        </p:nvSpPr>
        <p:spPr bwMode="auto">
          <a:xfrm>
            <a:off x="230188" y="5843588"/>
            <a:ext cx="55848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300">
                <a:latin typeface="Calibri" panose="020F0502020204030204" pitchFamily="34" charset="0"/>
                <a:cs typeface="Times New Roman" panose="02020603050405020304" pitchFamily="18" charset="0"/>
              </a:rPr>
              <a:t>Насыпь:</a:t>
            </a:r>
            <a:r>
              <a:rPr lang="ru-RU" altLang="ru-RU" sz="1000">
                <a:solidFill>
                  <a:srgbClr val="333333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3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1-водоотводная канава; 2-бровка; 3-обочина; 5-балластный слой; 6-откос; 7-берма; 8-резерв.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Picture 2" descr="C:\Users\User\Desktop\image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4626" y="2677418"/>
            <a:ext cx="3349487" cy="2780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125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48148E-6 L -0.02361 -0.17847 " pathEditMode="relative" ptsTypes="AA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44475" y="1581150"/>
            <a:ext cx="8529638" cy="45085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Font typeface="Arial" charset="0"/>
              <a:buNone/>
              <a:defRPr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или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выемки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ru-RU" i="1" u="sng" dirty="0" smtClean="0">
                <a:latin typeface="Calibri" pitchFamily="34" charset="0"/>
                <a:cs typeface="Calibri" pitchFamily="34" charset="0"/>
              </a:rPr>
              <a:t>выемка</a:t>
            </a:r>
            <a:r>
              <a:rPr lang="ru-RU" i="1" dirty="0" smtClean="0">
                <a:latin typeface="Calibri" pitchFamily="34" charset="0"/>
                <a:cs typeface="Calibri" pitchFamily="34" charset="0"/>
              </a:rPr>
              <a:t> –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инженерное сооружение, основная площадка которого расположена ниже поверхности земли, выемка имеет два откоса). </a:t>
            </a:r>
          </a:p>
          <a:p>
            <a:pPr>
              <a:buFont typeface="Arial" charset="0"/>
              <a:buNone/>
              <a:defRPr/>
            </a:pP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87" name="Заголовок 2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/>
          <a:lstStyle/>
          <a:p>
            <a:r>
              <a:rPr lang="ru-RU" altLang="ru-RU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Виды земляного полотна</a:t>
            </a:r>
            <a:endParaRPr lang="ru-RU" altLang="ru-RU" smtClean="0">
              <a:ea typeface="ＭＳ Ｐゴシック" panose="020B0600070205080204" pitchFamily="34" charset="-128"/>
            </a:endParaRPr>
          </a:p>
        </p:txBody>
      </p:sp>
      <p:pic>
        <p:nvPicPr>
          <p:cNvPr id="16388" name="Рисунок 3" descr="3,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2584450"/>
            <a:ext cx="480853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1"/>
          <p:cNvSpPr>
            <a:spLocks noChangeArrowheads="1"/>
          </p:cNvSpPr>
          <p:nvPr/>
        </p:nvSpPr>
        <p:spPr bwMode="auto">
          <a:xfrm>
            <a:off x="0" y="5767388"/>
            <a:ext cx="66786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3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Выемка:1-полоса отвода; 2-нагорная канава; 3-кавальер; 4-забанкетная канава; 5-банкет; 6-кювет; 7-балластный слой; 8-обочина.</a:t>
            </a:r>
            <a:r>
              <a:rPr lang="ru-RU" altLang="ru-RU" sz="1300">
                <a:solidFill>
                  <a:srgbClr val="33333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User\Desktop\image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9139" y="2922104"/>
            <a:ext cx="3965713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25511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89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2.22222E-6 L -0.01563 -0.1787 " pathEditMode="relative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/>
          <a:lstStyle/>
          <a:p>
            <a:r>
              <a:rPr lang="ru-RU" altLang="ru-RU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Виды земляного полотна</a:t>
            </a:r>
            <a:endParaRPr lang="ru-RU" altLang="ru-RU" smtClean="0">
              <a:ea typeface="ＭＳ Ｐゴシック" panose="020B0600070205080204" pitchFamily="34" charset="-128"/>
            </a:endParaRPr>
          </a:p>
        </p:txBody>
      </p:sp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230188" y="1520825"/>
            <a:ext cx="8543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8288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На косогорных участках не всегда удается устроить насыпь или выемку. В таких случаях делают </a:t>
            </a:r>
            <a:r>
              <a:rPr lang="ru-RU" altLang="ru-RU" b="1" u="sng">
                <a:latin typeface="Calibri" panose="020F0502020204030204" pitchFamily="34" charset="0"/>
                <a:cs typeface="Calibri" panose="020F0502020204030204" pitchFamily="34" charset="0"/>
              </a:rPr>
              <a:t>полунасыпь</a:t>
            </a: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 - инженерное сооружение, основная площадка которого находится выше уровня земли, но откос насыпи – один, </a:t>
            </a:r>
          </a:p>
        </p:txBody>
      </p:sp>
      <p:pic>
        <p:nvPicPr>
          <p:cNvPr id="18436" name="Рисунок 3" descr="image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2790825"/>
            <a:ext cx="446087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Рисунок 4" descr="image0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3" y="3529013"/>
            <a:ext cx="429577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895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/>
          <a:lstStyle/>
          <a:p>
            <a:r>
              <a:rPr lang="ru-RU" altLang="ru-RU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Виды земляного полотна</a:t>
            </a:r>
            <a:endParaRPr lang="ru-RU" altLang="ru-RU" smtClean="0">
              <a:ea typeface="ＭＳ Ｐゴシック" panose="020B0600070205080204" pitchFamily="34" charset="-128"/>
            </a:endParaRPr>
          </a:p>
        </p:txBody>
      </p:sp>
      <p:sp>
        <p:nvSpPr>
          <p:cNvPr id="20483" name="Прямоугольник 2"/>
          <p:cNvSpPr>
            <a:spLocks noChangeArrowheads="1"/>
          </p:cNvSpPr>
          <p:nvPr/>
        </p:nvSpPr>
        <p:spPr bwMode="auto">
          <a:xfrm>
            <a:off x="230188" y="1628775"/>
            <a:ext cx="8685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или </a:t>
            </a:r>
            <a:r>
              <a:rPr lang="ru-RU" altLang="ru-RU" b="1" u="sng">
                <a:latin typeface="Calibri" panose="020F0502020204030204" pitchFamily="34" charset="0"/>
                <a:cs typeface="Calibri" panose="020F0502020204030204" pitchFamily="34" charset="0"/>
              </a:rPr>
              <a:t>полувыемку</a:t>
            </a:r>
            <a:r>
              <a:rPr lang="ru-RU" altLang="ru-RU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- инженерное сооружение основная площадка которого расположена ниже уровня земли, но откос у выемки – один,</a:t>
            </a:r>
          </a:p>
        </p:txBody>
      </p:sp>
      <p:pic>
        <p:nvPicPr>
          <p:cNvPr id="20484" name="Рисунок 3" descr="image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2840038"/>
            <a:ext cx="4033837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Рисунок 4" descr="image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3130550"/>
            <a:ext cx="4770438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25511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934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/>
          <a:lstStyle/>
          <a:p>
            <a:r>
              <a:rPr lang="ru-RU" altLang="ru-RU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Виды земляного полотна</a:t>
            </a:r>
            <a:endParaRPr lang="ru-RU" altLang="ru-RU" smtClean="0">
              <a:ea typeface="ＭＳ Ｐゴシック" panose="020B0600070205080204" pitchFamily="34" charset="-128"/>
            </a:endParaRPr>
          </a:p>
        </p:txBody>
      </p:sp>
      <p:sp>
        <p:nvSpPr>
          <p:cNvPr id="21507" name="Прямоугольник 2"/>
          <p:cNvSpPr>
            <a:spLocks noChangeArrowheads="1"/>
          </p:cNvSpPr>
          <p:nvPr/>
        </p:nvSpPr>
        <p:spPr bwMode="auto">
          <a:xfrm>
            <a:off x="230188" y="1574800"/>
            <a:ext cx="8543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или </a:t>
            </a:r>
            <a:r>
              <a:rPr lang="ru-RU" altLang="ru-RU" b="1" u="sng">
                <a:latin typeface="Calibri" panose="020F0502020204030204" pitchFamily="34" charset="0"/>
                <a:cs typeface="Calibri" panose="020F0502020204030204" pitchFamily="34" charset="0"/>
              </a:rPr>
              <a:t>полунасыпь-полувыемку </a:t>
            </a:r>
            <a:r>
              <a:rPr lang="ru-RU" altLang="ru-RU">
                <a:latin typeface="Calibri" panose="020F0502020204030204" pitchFamily="34" charset="0"/>
                <a:cs typeface="Calibri" panose="020F0502020204030204" pitchFamily="34" charset="0"/>
              </a:rPr>
              <a:t>- основная площадка частично находится выше уровня земли и в этой части земляного полотна закладывается откос насыпи; другая часть основной площадки находится ниже уровня земли с откосом выемки</a:t>
            </a:r>
          </a:p>
        </p:txBody>
      </p:sp>
      <p:pic>
        <p:nvPicPr>
          <p:cNvPr id="21508" name="Рисунок 3" descr="image0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836863"/>
            <a:ext cx="4049713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Рисунок 4" descr="image0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13" y="3776663"/>
            <a:ext cx="46672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25511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513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>
            <a:normAutofit fontScale="90000"/>
          </a:bodyPr>
          <a:lstStyle/>
          <a:p>
            <a:r>
              <a:rPr lang="ru-RU" altLang="ru-RU" smtClean="0">
                <a:ea typeface="ＭＳ Ｐゴシック" panose="020B0600070205080204" pitchFamily="34" charset="-128"/>
              </a:rPr>
              <a:t>Инженерные сооружения земляного полотна</a:t>
            </a:r>
          </a:p>
        </p:txBody>
      </p:sp>
      <p:sp>
        <p:nvSpPr>
          <p:cNvPr id="22531" name="Rectangle 23"/>
          <p:cNvSpPr>
            <a:spLocks noChangeArrowheads="1"/>
          </p:cNvSpPr>
          <p:nvPr/>
        </p:nvSpPr>
        <p:spPr bwMode="auto">
          <a:xfrm>
            <a:off x="315913" y="1422400"/>
            <a:ext cx="84582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54013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Места перехода земляного полотна из насыпи в выемку и другие места, где земляное полотно на коротком расстоянии проходят в уровне с землей называется </a:t>
            </a:r>
            <a:r>
              <a:rPr lang="ru-RU" altLang="ru-RU" i="1" u="sng">
                <a:latin typeface="Calibri" panose="020F0502020204030204" pitchFamily="34" charset="0"/>
                <a:cs typeface="Times New Roman" panose="02020603050405020304" pitchFamily="18" charset="0"/>
              </a:rPr>
              <a:t>нулевым местом</a:t>
            </a:r>
            <a:r>
              <a:rPr lang="ru-RU" altLang="ru-RU">
                <a:latin typeface="Calibri" panose="020F0502020204030204" pitchFamily="34" charset="0"/>
                <a:cs typeface="Times New Roman" panose="02020603050405020304" pitchFamily="18" charset="0"/>
              </a:rPr>
              <a:t>. Нулевые места считаются снегозаносимыми, поэтому в таких местах устраиваются небольшие насыпи, высотой не менее 0,65 м.   </a:t>
            </a:r>
            <a:endParaRPr lang="ru-RU" altLang="ru-RU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532" name="Rectangle 2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230188" y="2411413"/>
            <a:ext cx="84582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>
                <a:latin typeface="Calibri" pitchFamily="34" charset="0"/>
                <a:cs typeface="Times New Roman" pitchFamily="18" charset="0"/>
              </a:rPr>
              <a:t>В комплекс инженерных сооружений земляного полотна входят: </a:t>
            </a:r>
            <a:endParaRPr lang="ru-RU" sz="1600" b="1" dirty="0">
              <a:latin typeface="Calibri" pitchFamily="34" charset="0"/>
            </a:endParaRPr>
          </a:p>
          <a:p>
            <a:pPr algn="just">
              <a:buFont typeface="Wingdings" pitchFamily="2" charset="2"/>
              <a:buChar char="v"/>
              <a:defRPr/>
            </a:pPr>
            <a:r>
              <a:rPr lang="ru-RU" sz="1600" dirty="0">
                <a:latin typeface="Calibri" pitchFamily="34" charset="0"/>
                <a:cs typeface="Times New Roman" pitchFamily="18" charset="0"/>
              </a:rPr>
              <a:t> насыпи (в пониженных местах местности), выемки(в возвышенных, где необходима срезка рельефная), нулевые места (в местах перехода между насыпями и выемками), а также в виде </a:t>
            </a:r>
            <a:r>
              <a:rPr lang="ru-RU" sz="1600" dirty="0" err="1">
                <a:latin typeface="Calibri" pitchFamily="34" charset="0"/>
                <a:cs typeface="Times New Roman" pitchFamily="18" charset="0"/>
              </a:rPr>
              <a:t>полунасыпей</a:t>
            </a:r>
            <a:r>
              <a:rPr lang="ru-RU" sz="1600" dirty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Calibri" pitchFamily="34" charset="0"/>
                <a:cs typeface="Times New Roman" pitchFamily="18" charset="0"/>
              </a:rPr>
              <a:t>полувыемок</a:t>
            </a:r>
            <a:r>
              <a:rPr lang="ru-RU" sz="1600" dirty="0">
                <a:latin typeface="Calibri" pitchFamily="34" charset="0"/>
                <a:cs typeface="Times New Roman" pitchFamily="18" charset="0"/>
              </a:rPr>
              <a:t>,  </a:t>
            </a:r>
            <a:r>
              <a:rPr lang="ru-RU" sz="1600" dirty="0" err="1">
                <a:latin typeface="Calibri" pitchFamily="34" charset="0"/>
                <a:cs typeface="Times New Roman" pitchFamily="18" charset="0"/>
              </a:rPr>
              <a:t>полунасыпей</a:t>
            </a:r>
            <a:r>
              <a:rPr lang="ru-RU" sz="1600" dirty="0"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1600" dirty="0" err="1">
                <a:latin typeface="Calibri" pitchFamily="34" charset="0"/>
                <a:cs typeface="Times New Roman" pitchFamily="18" charset="0"/>
              </a:rPr>
              <a:t>полувыемок</a:t>
            </a:r>
            <a:r>
              <a:rPr lang="ru-RU" sz="1600" dirty="0">
                <a:latin typeface="Calibri" pitchFamily="34" charset="0"/>
                <a:cs typeface="Times New Roman" pitchFamily="18" charset="0"/>
              </a:rPr>
              <a:t>;</a:t>
            </a:r>
            <a:endParaRPr lang="ru-RU" sz="1600" dirty="0">
              <a:latin typeface="Calibri" pitchFamily="34" charset="0"/>
            </a:endParaRPr>
          </a:p>
          <a:p>
            <a:pPr indent="334963" algn="just">
              <a:buFont typeface="Wingdings" pitchFamily="2" charset="2"/>
              <a:buChar char="v"/>
              <a:defRPr/>
            </a:pPr>
            <a:r>
              <a:rPr lang="ru-RU" sz="1600" dirty="0">
                <a:latin typeface="Calibri" pitchFamily="34" charset="0"/>
                <a:cs typeface="Times New Roman" pitchFamily="18" charset="0"/>
              </a:rPr>
              <a:t>устройства для отведения поверхностных вод (лотки, кюветы, </a:t>
            </a:r>
            <a:r>
              <a:rPr lang="ru-RU" sz="1600" dirty="0" err="1">
                <a:latin typeface="Calibri" pitchFamily="34" charset="0"/>
                <a:cs typeface="Times New Roman" pitchFamily="18" charset="0"/>
              </a:rPr>
              <a:t>забанкетные</a:t>
            </a:r>
            <a:r>
              <a:rPr lang="ru-RU" sz="1600" dirty="0">
                <a:latin typeface="Calibri" pitchFamily="34" charset="0"/>
                <a:cs typeface="Times New Roman" pitchFamily="18" charset="0"/>
              </a:rPr>
              <a:t> и нагорные канавы у выемок; продольные канавы у насыпей и нулевых мест);</a:t>
            </a:r>
          </a:p>
          <a:p>
            <a:pPr indent="334963" algn="just">
              <a:buFont typeface="Wingdings" pitchFamily="2" charset="2"/>
              <a:buChar char="v"/>
              <a:defRPr/>
            </a:pPr>
            <a:r>
              <a:rPr lang="ru-RU" sz="1600" dirty="0">
                <a:latin typeface="Calibri" pitchFamily="34" charset="0"/>
                <a:cs typeface="Times New Roman" pitchFamily="18" charset="0"/>
              </a:rPr>
              <a:t>сооружения для перехвата и отведения грунтовых вод (закрытые дренажи различных конструкций, углублённые открытые канавы, капотажные устройства);</a:t>
            </a:r>
            <a:endParaRPr lang="ru-RU" sz="1600" dirty="0">
              <a:latin typeface="Calibri" pitchFamily="34" charset="0"/>
            </a:endParaRPr>
          </a:p>
          <a:p>
            <a:pPr indent="334963" algn="just">
              <a:buFont typeface="Wingdings" pitchFamily="2" charset="2"/>
              <a:buChar char="v"/>
              <a:defRPr/>
            </a:pPr>
            <a:r>
              <a:rPr lang="ru-RU" sz="1600" dirty="0">
                <a:latin typeface="Calibri" pitchFamily="34" charset="0"/>
                <a:cs typeface="Times New Roman" pitchFamily="18" charset="0"/>
              </a:rPr>
              <a:t>защитные сооружения, построенные для сохранения земляного полотна от повреждений или разрушений (подпорные стены, волноотбойные стены волногасители, струенаправляющие дамбы, шпоры, запруды и другие сооружения);</a:t>
            </a:r>
            <a:endParaRPr lang="ru-RU" sz="1600" dirty="0">
              <a:latin typeface="Calibri" pitchFamily="34" charset="0"/>
            </a:endParaRPr>
          </a:p>
          <a:p>
            <a:pPr indent="334963" algn="just">
              <a:buFont typeface="Wingdings" pitchFamily="2" charset="2"/>
              <a:buChar char="v"/>
              <a:defRPr/>
            </a:pPr>
            <a:r>
              <a:rPr lang="ru-RU" sz="1600" dirty="0">
                <a:latin typeface="Calibri" pitchFamily="34" charset="0"/>
                <a:cs typeface="Times New Roman" pitchFamily="18" charset="0"/>
              </a:rPr>
              <a:t>укрепительные сооружения (</a:t>
            </a:r>
            <a:r>
              <a:rPr lang="ru-RU" sz="1600" dirty="0" err="1">
                <a:latin typeface="Calibri" pitchFamily="34" charset="0"/>
                <a:cs typeface="Times New Roman" pitchFamily="18" charset="0"/>
              </a:rPr>
              <a:t>плитные</a:t>
            </a:r>
            <a:r>
              <a:rPr lang="ru-RU" sz="16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Calibri" pitchFamily="34" charset="0"/>
                <a:cs typeface="Times New Roman" pitchFamily="18" charset="0"/>
              </a:rPr>
              <a:t>противоразмывные</a:t>
            </a:r>
            <a:r>
              <a:rPr lang="ru-RU" sz="1600" dirty="0">
                <a:latin typeface="Calibri" pitchFamily="34" charset="0"/>
                <a:cs typeface="Times New Roman" pitchFamily="18" charset="0"/>
              </a:rPr>
              <a:t> покрытия, отсыпки горной массы, анкерные крепления скальных пород);</a:t>
            </a:r>
          </a:p>
          <a:p>
            <a:pPr indent="334963" algn="just">
              <a:buFont typeface="Wingdings" pitchFamily="2" charset="2"/>
              <a:buChar char="v"/>
              <a:defRPr/>
            </a:pPr>
            <a:r>
              <a:rPr lang="ru-RU" sz="1600" dirty="0">
                <a:latin typeface="Calibri" pitchFamily="34" charset="0"/>
                <a:cs typeface="Times New Roman" pitchFamily="18" charset="0"/>
              </a:rPr>
              <a:t>сооружения для защиты земляного полотна от опасных природных явлений (противоселевые, противооползневые комплексы сооружений, </a:t>
            </a:r>
            <a:r>
              <a:rPr lang="ru-RU" sz="1600" dirty="0" err="1">
                <a:latin typeface="Calibri" pitchFamily="34" charset="0"/>
                <a:cs typeface="Times New Roman" pitchFamily="18" charset="0"/>
              </a:rPr>
              <a:t>противолавинные</a:t>
            </a:r>
            <a:r>
              <a:rPr lang="ru-RU" sz="1600" dirty="0">
                <a:latin typeface="Calibri" pitchFamily="34" charset="0"/>
                <a:cs typeface="Times New Roman" pitchFamily="18" charset="0"/>
              </a:rPr>
              <a:t>, противообвальные и т.п.) 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25511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972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>
            <a:normAutofit fontScale="90000"/>
          </a:bodyPr>
          <a:lstStyle/>
          <a:p>
            <a:r>
              <a:rPr lang="ru-RU" altLang="ru-RU" smtClean="0">
                <a:ea typeface="ＭＳ Ｐゴシック" panose="020B0600070205080204" pitchFamily="34" charset="-128"/>
              </a:rPr>
              <a:t>Инженерные сооружения земляного полотна</a:t>
            </a:r>
          </a:p>
        </p:txBody>
      </p:sp>
      <p:pic>
        <p:nvPicPr>
          <p:cNvPr id="23555" name="Рисунок 2" descr="Image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649413"/>
            <a:ext cx="7445375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1"/>
          <p:cNvSpPr>
            <a:spLocks noChangeArrowheads="1"/>
          </p:cNvSpPr>
          <p:nvPr/>
        </p:nvSpPr>
        <p:spPr bwMode="auto">
          <a:xfrm>
            <a:off x="230188" y="5335588"/>
            <a:ext cx="800100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300" u="sng">
                <a:latin typeface="Calibri" panose="020F0502020204030204" pitchFamily="34" charset="0"/>
                <a:cs typeface="Times New Roman" panose="02020603050405020304" pitchFamily="18" charset="0"/>
              </a:rPr>
              <a:t>Элементы земляного полотна и связанные с ним устройства: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300">
                <a:latin typeface="Calibri" panose="020F0502020204030204" pitchFamily="34" charset="0"/>
                <a:cs typeface="Times New Roman" panose="02020603050405020304" pitchFamily="18" charset="0"/>
              </a:rPr>
              <a:t>1 - резерв; 2 - бровка; 3 - основание насыпи; 4 - контрбанкет; 5 - берма; б - водоотводная продольная канава; 7 - откос; 8 - нулевое место; 9 - кавальер; 10 - обочина; 11- кювет; 12 - основная площадка; 13 - сливная призма; 14 - банкет, 15 - забанкетная канава; 16 - нагорная канава.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25511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271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>
            <a:normAutofit fontScale="90000"/>
          </a:bodyPr>
          <a:lstStyle/>
          <a:p>
            <a:r>
              <a:rPr lang="ru-RU" altLang="ru-RU" smtClean="0">
                <a:ea typeface="ＭＳ Ｐゴシック" panose="020B0600070205080204" pitchFamily="34" charset="-128"/>
              </a:rPr>
              <a:t>Поперечные профили земляного полотна</a:t>
            </a:r>
          </a:p>
        </p:txBody>
      </p:sp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30188" y="1447800"/>
            <a:ext cx="8543925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000" b="1" u="sng" dirty="0">
                <a:latin typeface="Calibri" pitchFamily="34" charset="0"/>
                <a:cs typeface="Times New Roman" pitchFamily="18" charset="0"/>
              </a:rPr>
              <a:t>Поперечные профили земляного полотна</a:t>
            </a:r>
          </a:p>
          <a:p>
            <a:pPr algn="ctr">
              <a:defRPr/>
            </a:pPr>
            <a:endParaRPr lang="ru-RU" sz="1600" b="1" u="sng" dirty="0">
              <a:latin typeface="Calibri" pitchFamily="34" charset="0"/>
            </a:endParaRPr>
          </a:p>
          <a:p>
            <a:pPr indent="447675" algn="just">
              <a:defRPr/>
            </a:pPr>
            <a:r>
              <a:rPr lang="ru-RU" sz="1600" i="1" dirty="0">
                <a:latin typeface="Calibri" pitchFamily="34" charset="0"/>
                <a:cs typeface="Times New Roman" pitchFamily="18" charset="0"/>
              </a:rPr>
              <a:t>Поперечным профилем  </a:t>
            </a:r>
            <a:r>
              <a:rPr lang="ru-RU" sz="1600" dirty="0">
                <a:latin typeface="Calibri" pitchFamily="34" charset="0"/>
                <a:cs typeface="Times New Roman" pitchFamily="18" charset="0"/>
              </a:rPr>
              <a:t>называется поперечный разрез земляного полотна вертикальной плоскостью, перпендикулярной его продольной оси, выполненной на всю ширину полосы отвода. Поперечные профили земляного полотна характеризуются шириной и формой основной площадки, крутизной откосов, расположением водоотводных устройств, высотой насыпи и глубиной выемки.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230188" y="3243263"/>
            <a:ext cx="8269287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7675"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Поперечные профили земляного полотна делятся на типовые и индивидуальные, а типовые на нормальные и специальные.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	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Типовые нормальные поперечные профили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- применяются в обычных нормальных условиях и сооружают из обычных грунтов, обычным способом при высоте насыпей и глубине выемок до 12 м.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	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Специальные поперечные профили -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разработаны для конкретных условий и используются в скальных грунтах, подвижных песках, лессах, вечной мерзлоте. </a:t>
            </a:r>
          </a:p>
          <a:p>
            <a:pPr algn="just"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	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Индивидуальные поперечные профили -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используют в сложных геологических условиях или при сооружении земляного полотна способом гидромеханизации и взрывом на вынос. При индивидуальном проектировании производится обязательная проверка расчета устойчивости земляного полотна </a:t>
            </a:r>
          </a:p>
        </p:txBody>
      </p:sp>
      <p:sp>
        <p:nvSpPr>
          <p:cNvPr id="24581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25511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068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>
            <a:normAutofit fontScale="90000"/>
          </a:bodyPr>
          <a:lstStyle/>
          <a:p>
            <a:r>
              <a:rPr lang="ru-RU" altLang="ru-RU" smtClean="0">
                <a:ea typeface="ＭＳ Ｐゴシック" panose="020B0600070205080204" pitchFamily="34" charset="-128"/>
              </a:rPr>
              <a:t>Типовой поперечный профиль насыпи</a:t>
            </a:r>
          </a:p>
        </p:txBody>
      </p:sp>
      <p:pic>
        <p:nvPicPr>
          <p:cNvPr id="25603" name="Рисунок 2" descr="~AUT0031"/>
          <p:cNvPicPr>
            <a:picLocks noChangeAspect="1" noChangeArrowheads="1"/>
          </p:cNvPicPr>
          <p:nvPr/>
        </p:nvPicPr>
        <p:blipFill>
          <a:blip r:embed="rId2">
            <a:lum bright="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17"/>
          <a:stretch>
            <a:fillRect/>
          </a:stretch>
        </p:blipFill>
        <p:spPr bwMode="auto">
          <a:xfrm>
            <a:off x="538163" y="2036763"/>
            <a:ext cx="8085137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1"/>
          <p:cNvSpPr>
            <a:spLocks noChangeArrowheads="1"/>
          </p:cNvSpPr>
          <p:nvPr/>
        </p:nvSpPr>
        <p:spPr bwMode="auto">
          <a:xfrm>
            <a:off x="415925" y="5335588"/>
            <a:ext cx="835818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Поперечный профиль насыпи: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 1 - Основная площадка 2 - Сливная призма 3 - Бровка 4 - Откос 5 - Основание насыпи 6 - Основание откоса </a:t>
            </a:r>
            <a:br>
              <a:rPr lang="ru-RU" alt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 7 - Берма  8 -  Водоотводная канава  9 - Резерв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05" name="TextBox 8"/>
          <p:cNvSpPr txBox="1">
            <a:spLocks noChangeArrowheads="1"/>
          </p:cNvSpPr>
          <p:nvPr/>
        </p:nvSpPr>
        <p:spPr bwMode="auto">
          <a:xfrm>
            <a:off x="350838" y="6556375"/>
            <a:ext cx="25511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>
                <a:latin typeface="Arial" panose="020B0604020202020204" pitchFamily="34" charset="0"/>
              </a:rPr>
              <a:t>|</a:t>
            </a:r>
            <a:endParaRPr lang="ru-RU" altLang="ru-RU" sz="11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549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230188" y="344488"/>
            <a:ext cx="8543925" cy="1023937"/>
          </a:xfrm>
        </p:spPr>
        <p:txBody>
          <a:bodyPr/>
          <a:lstStyle/>
          <a:p>
            <a:r>
              <a:rPr lang="ru-RU" altLang="ru-RU" smtClean="0">
                <a:ea typeface="ＭＳ Ｐゴシック" panose="020B0600070205080204" pitchFamily="34" charset="-128"/>
              </a:rPr>
              <a:t>Поперечный профиль выемки</a:t>
            </a:r>
          </a:p>
        </p:txBody>
      </p:sp>
      <p:pic>
        <p:nvPicPr>
          <p:cNvPr id="26627" name="Рисунок 2" descr="~AUT0030"/>
          <p:cNvPicPr>
            <a:picLocks noChangeAspect="1" noChangeArrowheads="1"/>
          </p:cNvPicPr>
          <p:nvPr/>
        </p:nvPicPr>
        <p:blipFill>
          <a:blip r:embed="rId2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1947863"/>
            <a:ext cx="7843837" cy="33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30188" y="5376863"/>
            <a:ext cx="834866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1112500" algn="l"/>
                <a:tab pos="11799888" algn="l"/>
              </a:tabLst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1112500" algn="l"/>
                <a:tab pos="11799888" algn="l"/>
              </a:tabLst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1112500" algn="l"/>
                <a:tab pos="11799888" algn="l"/>
              </a:tabLst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1112500" algn="l"/>
                <a:tab pos="11799888" algn="l"/>
              </a:tabLst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1112500" algn="l"/>
                <a:tab pos="11799888" algn="l"/>
              </a:tabLst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1112500" algn="l"/>
                <a:tab pos="11799888" algn="l"/>
              </a:tabLst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1112500" algn="l"/>
                <a:tab pos="11799888" algn="l"/>
              </a:tabLst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1112500" algn="l"/>
                <a:tab pos="11799888" algn="l"/>
              </a:tabLst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1112500" algn="l"/>
                <a:tab pos="11799888" algn="l"/>
              </a:tabLst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Поперечный профиль выемки: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1 - Основная площадка  2 - Сливная призма  3 - Бровка 4 - Откос 5 - Кювет 6 - Откосная бровка 7 -  Банкет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8 - Забанкетная канава  9 - Кавальер 10 - Нагорная канава.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808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5638" y="1214438"/>
            <a:ext cx="5778500" cy="4824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350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2420135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88" y="476250"/>
            <a:ext cx="7705725" cy="6186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57504253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2088</TotalTime>
  <Words>1215</Words>
  <Application>Microsoft Office PowerPoint</Application>
  <PresentationFormat>Экран (4:3)</PresentationFormat>
  <Paragraphs>144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ＭＳ Ｐゴシック</vt:lpstr>
      <vt:lpstr>Arial</vt:lpstr>
      <vt:lpstr>Calibri</vt:lpstr>
      <vt:lpstr>Century Gothic</vt:lpstr>
      <vt:lpstr>Georgia</vt:lpstr>
      <vt:lpstr>Times New Roman</vt:lpstr>
      <vt:lpstr>Wingdings</vt:lpstr>
      <vt:lpstr>Wingdings 3</vt:lpstr>
      <vt:lpstr>Легкий дым</vt:lpstr>
      <vt:lpstr> Организация и планирование строительства  транспортных сооружений</vt:lpstr>
      <vt:lpstr>ОиПСТР  Тема 6 Лекция 10   Организация сооружения земляного полотна в сложных природных условиях.</vt:lpstr>
      <vt:lpstr>Устройство железнодорожного пути</vt:lpstr>
      <vt:lpstr>Цель урока</vt:lpstr>
      <vt:lpstr>Из чего состоит железнодорожный путь </vt:lpstr>
      <vt:lpstr>Назначение и требования к земляному полотну</vt:lpstr>
      <vt:lpstr>Виды грунтов и их свойства</vt:lpstr>
      <vt:lpstr>Виды земляного полотна</vt:lpstr>
      <vt:lpstr>Виды земляного полотна</vt:lpstr>
      <vt:lpstr>Виды земляного полотна</vt:lpstr>
      <vt:lpstr>Виды земляного полотна</vt:lpstr>
      <vt:lpstr>Виды земляного полотна</vt:lpstr>
      <vt:lpstr>Инженерные сооружения земляного полотна</vt:lpstr>
      <vt:lpstr>Инженерные сооружения земляного полотна</vt:lpstr>
      <vt:lpstr>Поперечные профили земляного полотна</vt:lpstr>
      <vt:lpstr>Типовой поперечный профиль насыпи</vt:lpstr>
      <vt:lpstr>Поперечный профиль выемки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91</cp:revision>
  <dcterms:created xsi:type="dcterms:W3CDTF">2014-09-03T06:40:38Z</dcterms:created>
  <dcterms:modified xsi:type="dcterms:W3CDTF">2021-12-22T09:14:16Z</dcterms:modified>
</cp:coreProperties>
</file>